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430" r:id="rId3"/>
    <p:sldId id="433" r:id="rId4"/>
    <p:sldId id="406" r:id="rId5"/>
    <p:sldId id="413" r:id="rId6"/>
    <p:sldId id="287" r:id="rId7"/>
    <p:sldId id="375" r:id="rId8"/>
    <p:sldId id="422" r:id="rId9"/>
    <p:sldId id="432" r:id="rId10"/>
    <p:sldId id="3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88029" autoAdjust="0"/>
  </p:normalViewPr>
  <p:slideViewPr>
    <p:cSldViewPr snapToGrid="0">
      <p:cViewPr varScale="1">
        <p:scale>
          <a:sx n="64" d="100"/>
          <a:sy n="64" d="100"/>
        </p:scale>
        <p:origin x="1002" y="60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7/15/2021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7/15/2021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79159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19255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35936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Students might think of different answers to get Q2.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worksheet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8466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https://forms.office.com/Pages/ShareFormPage.aspx?id=cdJyXzS9Y0yZF8UZZlqALiw7DWJu831Jg5qPZF4a9X9UOEdMQjJJU05FNTNRN0pEUzJTRUNEUDhPUi4u&amp;sharetoken=Eq647Pva9uy2rCORil4t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8602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www.youtube.com/watch?v=7Horpfe_r6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GCSE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DT20: Online services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EDD3D79-4D92-49ED-B914-C12009F028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0984" r="1098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53637"/>
            <a:ext cx="1203483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Self-checker tool</a:t>
            </a:r>
          </a:p>
          <a:p>
            <a:r>
              <a:rPr lang="en-GB" dirty="0">
                <a:latin typeface="+mj-lt"/>
              </a:rPr>
              <a:t> </a:t>
            </a:r>
          </a:p>
          <a:p>
            <a:endParaRPr lang="en-GB" sz="2400" b="1" u="sng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99D91F-DACF-47AB-9D51-979816D6725A}"/>
              </a:ext>
            </a:extLst>
          </p:cNvPr>
          <p:cNvSpPr txBox="1"/>
          <p:nvPr/>
        </p:nvSpPr>
        <p:spPr>
          <a:xfrm>
            <a:off x="269817" y="698367"/>
            <a:ext cx="8004753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How confident are you that know what is meant by the following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You should be aware of the advantages and disadvantages to both customers and businesses of: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Business to Business (B2B)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Electronic Data Interchange (EDI)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online shopping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online marketplaces which process 3rd party Business to Consumer (B2C) or Consumer to Consumer (C2C) sales.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B2B buying and selling.</a:t>
            </a:r>
          </a:p>
        </p:txBody>
      </p:sp>
      <p:pic>
        <p:nvPicPr>
          <p:cNvPr id="2050" name="Picture 2" descr="Traffic light - Wikipedia">
            <a:extLst>
              <a:ext uri="{FF2B5EF4-FFF2-40B4-BE49-F238E27FC236}">
                <a16:creationId xmlns:a16="http://schemas.microsoft.com/office/drawing/2014/main" id="{2CF71E16-28E5-4112-BF99-9BA4302B45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3" r="20810"/>
          <a:stretch/>
        </p:blipFill>
        <p:spPr bwMode="auto">
          <a:xfrm>
            <a:off x="8664314" y="434715"/>
            <a:ext cx="3117955" cy="530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3F5A226-D20E-4B70-83A2-05E79609BF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01670"/>
              </p:ext>
            </p:extLst>
          </p:nvPr>
        </p:nvGraphicFramePr>
        <p:xfrm>
          <a:off x="275951" y="4332493"/>
          <a:ext cx="7998619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8619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l">
                        <a:buFont typeface="+mj-lt"/>
                        <a:buNone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Complete the multiple-choice quiz provided by your teacher to check understanding.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14" name="Picture 4" descr="Question Mark PNG | PNG All">
            <a:extLst>
              <a:ext uri="{FF2B5EF4-FFF2-40B4-BE49-F238E27FC236}">
                <a16:creationId xmlns:a16="http://schemas.microsoft.com/office/drawing/2014/main" id="{0551B630-659F-4D40-8149-D46100937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007" y="4048348"/>
            <a:ext cx="667563" cy="66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35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114354"/>
              </p:ext>
            </p:extLst>
          </p:nvPr>
        </p:nvGraphicFramePr>
        <p:xfrm>
          <a:off x="157163" y="927960"/>
          <a:ext cx="11804988" cy="524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4996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a person working from home? (1 point)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What term is used to describe the gap between people who have access to technology and those that don’t? (1 point)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AI stand for? (1 point)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implementing a new system.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digital communication (2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Companies who analyse large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amounts of data about their customers is known as what?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method used during the analysis phase of the systems development life cycle. (3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backup.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tailor-made software? (4 points)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company provides an Internet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connection to businesses and households usually for a monthly fee? (4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modes of connection. (5 points)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FIVE parts of a URL address. (5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8794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E06-0B40-424C-B627-35422E7A0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0083004"/>
              </p:ext>
            </p:extLst>
          </p:nvPr>
        </p:nvGraphicFramePr>
        <p:xfrm>
          <a:off x="157163" y="927960"/>
          <a:ext cx="11804988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34996">
                  <a:extLst>
                    <a:ext uri="{9D8B030D-6E8A-4147-A177-3AD203B41FA5}">
                      <a16:colId xmlns:a16="http://schemas.microsoft.com/office/drawing/2014/main" val="1419975808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293769274"/>
                    </a:ext>
                  </a:extLst>
                </a:gridCol>
                <a:gridCol w="3934996">
                  <a:extLst>
                    <a:ext uri="{9D8B030D-6E8A-4147-A177-3AD203B41FA5}">
                      <a16:colId xmlns:a16="http://schemas.microsoft.com/office/drawing/2014/main" val="1377571787"/>
                    </a:ext>
                  </a:extLst>
                </a:gridCol>
              </a:tblGrid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a person working from home?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Teleworking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What term is used to describe the gap between people who have access to technology and those that don’t? (1 point)</a:t>
                      </a:r>
                    </a:p>
                    <a:p>
                      <a:r>
                        <a:rPr lang="en-GB" sz="1600" kern="1200" dirty="0">
                          <a:solidFill>
                            <a:srgbClr val="FF0000"/>
                          </a:solidFill>
                          <a:latin typeface="+mj-lt"/>
                          <a:ea typeface="+mn-ea"/>
                          <a:cs typeface="+mn-cs"/>
                        </a:rPr>
                        <a:t>Digital divide</a:t>
                      </a:r>
                    </a:p>
                    <a:p>
                      <a:endParaRPr lang="en-GB" sz="1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does AI stand for? (1 point)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Artificial Intelligence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293696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implementing a new system.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Pilot, Phased, Big Bang (Direct), Parallel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TWO methods of digital communication (2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E-mail, Instant messaging, social media, blogs, video conferencing, websites, apps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Companies who analyse large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amounts of data about their customers is known as what? (2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Data mining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671480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ONE method used during the analysis phase of the systems development life cycle. (3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Data flow diagram, Data dictionary and Decision table.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FOUR methods of backup.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Full, Incremental, Differential, GFS (Grandfather-Father-Son)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term is used to describe tailor-made software? (4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Bespoke software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875089"/>
                  </a:ext>
                </a:extLst>
              </a:tr>
              <a:tr h="1147105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What type of company provides an Internet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connection to businesses and households usually for a monthly fee? (4 points)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Internet Service Provider (ISP)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THREE modes of connection. (5 points)</a:t>
                      </a:r>
                    </a:p>
                    <a:p>
                      <a:r>
                        <a:rPr lang="en-GB" sz="1600" dirty="0">
                          <a:latin typeface="+mj-lt"/>
                        </a:rPr>
                        <a:t>broadband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Satellite, Fibre, Mobile (4G/5G), Wi-Fi, Bluetooth, Geographical Information Systems</a:t>
                      </a: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(GIS).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+mj-lt"/>
                        </a:rPr>
                        <a:t>Name FIVE parts of a URL address. (5 points)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  <a:latin typeface="+mj-lt"/>
                        </a:rPr>
                        <a:t>Scheme, Sub-domain, Second level domain, Top level domain, Sub-directory.</a:t>
                      </a:r>
                    </a:p>
                    <a:p>
                      <a:endParaRPr lang="en-GB" sz="1600" dirty="0">
                        <a:latin typeface="+mj-lt"/>
                      </a:endParaRPr>
                    </a:p>
                    <a:p>
                      <a:endParaRPr lang="en-GB" sz="1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748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72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30820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causes of a digital divide in the UK. </a:t>
            </a:r>
          </a:p>
          <a:p>
            <a:endParaRPr lang="en-GB" sz="2000" dirty="0">
              <a:latin typeface="+mj-lt"/>
            </a:endParaRP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1.………………………………………………………………………..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2.………………………………………………………………………..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3.………………………………………………………………………..</a:t>
            </a: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List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Give a sequence of brief answers with no explanation.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2987196"/>
            <a:ext cx="3348037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 you need three causes which carry 1 mark each. 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7405141" y="1036213"/>
            <a:ext cx="4646951" cy="53245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1 mark per bullet</a:t>
            </a:r>
          </a:p>
          <a:p>
            <a:endParaRPr lang="en-GB" sz="20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Accessibility – Those on low disposable income may not have access to digital technology.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Disability or Illness – It can make it difficult for people to get access to technology.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People living in remote areas – May not have access to the internet or mobile phone coverage.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Cultural factors – Gender inequalities and religious beliefs can restrict access.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Lack of knowledge and skills – If people are not exposed to technology then they don’t possess the skills required for a particular job for example.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F0C485-DC53-4C10-85CB-80436EBE5732}"/>
              </a:ext>
            </a:extLst>
          </p:cNvPr>
          <p:cNvSpPr txBox="1"/>
          <p:nvPr/>
        </p:nvSpPr>
        <p:spPr>
          <a:xfrm>
            <a:off x="271463" y="1036213"/>
            <a:ext cx="7013758" cy="4313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dirty="0">
                <a:latin typeface="+mj-lt"/>
              </a:rPr>
              <a:t>List </a:t>
            </a:r>
            <a:r>
              <a:rPr lang="en-GB" sz="2000" b="1" dirty="0">
                <a:latin typeface="+mj-lt"/>
              </a:rPr>
              <a:t>three</a:t>
            </a:r>
            <a:r>
              <a:rPr lang="en-GB" sz="2000" dirty="0">
                <a:latin typeface="+mj-lt"/>
              </a:rPr>
              <a:t> causes of a digital divide in the UK. </a:t>
            </a:r>
          </a:p>
          <a:p>
            <a:endParaRPr lang="en-GB" sz="2000" dirty="0"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pPr algn="r">
              <a:lnSpc>
                <a:spcPct val="200000"/>
              </a:lnSpc>
            </a:pPr>
            <a:r>
              <a:rPr lang="en-GB" sz="2000" dirty="0">
                <a:latin typeface="+mj-lt"/>
              </a:rPr>
              <a:t>                            </a:t>
            </a:r>
            <a:r>
              <a:rPr lang="en-GB" sz="2000" b="1" dirty="0">
                <a:latin typeface="+mj-lt"/>
              </a:rPr>
              <a:t>[3]</a:t>
            </a:r>
            <a:endParaRPr lang="en-GB" sz="2000" dirty="0"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28BCA5B-455D-4142-AFA6-72150ADFB674}"/>
              </a:ext>
            </a:extLst>
          </p:cNvPr>
          <p:cNvSpPr/>
          <p:nvPr/>
        </p:nvSpPr>
        <p:spPr>
          <a:xfrm>
            <a:off x="576262" y="1632307"/>
            <a:ext cx="6096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0000"/>
                </a:solidFill>
                <a:latin typeface="+mj-lt"/>
              </a:rPr>
              <a:t>Low income families cannot afford the technology.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3"/>
                </a:solidFill>
                <a:latin typeface="+mj-lt"/>
              </a:rPr>
              <a:t>People living in remote areas might struggle to get a good internet connection.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B050"/>
                </a:solidFill>
                <a:latin typeface="+mj-lt"/>
              </a:rPr>
              <a:t>Disability can make it difficult for people to get access.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773D4E-4D5B-4930-845A-800D1107B280}"/>
              </a:ext>
            </a:extLst>
          </p:cNvPr>
          <p:cNvSpPr txBox="1"/>
          <p:nvPr/>
        </p:nvSpPr>
        <p:spPr>
          <a:xfrm>
            <a:off x="9928487" y="1987844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DFF99B-9F23-4884-A6C6-F62EC25E3F52}"/>
              </a:ext>
            </a:extLst>
          </p:cNvPr>
          <p:cNvSpPr txBox="1"/>
          <p:nvPr/>
        </p:nvSpPr>
        <p:spPr>
          <a:xfrm>
            <a:off x="11021130" y="279268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1AD299-0F08-4CCE-BE9E-F585DA03ECBB}"/>
              </a:ext>
            </a:extLst>
          </p:cNvPr>
          <p:cNvSpPr txBox="1"/>
          <p:nvPr/>
        </p:nvSpPr>
        <p:spPr>
          <a:xfrm>
            <a:off x="9373851" y="4069937"/>
            <a:ext cx="554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71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To be aware of the changing relationships between producers, manufacturers, distributers and consumers.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You should be aware of the advantages and disadvantages to both customers and businesses of:</a:t>
            </a:r>
          </a:p>
          <a:p>
            <a:pPr lvl="1"/>
            <a:r>
              <a:rPr lang="en-GB" dirty="0"/>
              <a:t>Business to Business (B2B)</a:t>
            </a:r>
          </a:p>
          <a:p>
            <a:pPr lvl="1"/>
            <a:r>
              <a:rPr lang="en-GB" dirty="0"/>
              <a:t>Electronic Data Interchange (EDI)</a:t>
            </a:r>
          </a:p>
          <a:p>
            <a:pPr lvl="1"/>
            <a:r>
              <a:rPr lang="en-GB" dirty="0"/>
              <a:t>online shopping</a:t>
            </a:r>
          </a:p>
          <a:p>
            <a:pPr lvl="1"/>
            <a:r>
              <a:rPr lang="en-GB" dirty="0"/>
              <a:t>online marketplaces which process 3rd party Business to Consumer (B2C) or Consumer to Consumer (C2C) sales.</a:t>
            </a:r>
          </a:p>
          <a:p>
            <a:pPr lvl="1"/>
            <a:r>
              <a:rPr lang="en-GB" dirty="0"/>
              <a:t>B2B buying and selling.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59999" y="2275144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90143BD1-BB7C-4449-B51C-DAE79AE38C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6942" r="2694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481105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E-Commerce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B2B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B2C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C2C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Consumer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EDI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Third party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Marketplace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9063019"/>
              </p:ext>
            </p:extLst>
          </p:nvPr>
        </p:nvGraphicFramePr>
        <p:xfrm>
          <a:off x="2893102" y="624840"/>
          <a:ext cx="9173980" cy="3881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860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7045377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E-Commerce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E-commerce is the activity of electronically buying or selling of products on online services or over the Internet.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B2B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Business to Business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B2C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Business to Consumer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0296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C2C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Consumer to Consumer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225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Consumer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Consumer is the person(s) who uses the product or service.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5723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EDI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Electronic Data Interchange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1257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Third party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Relating to a person or group besides the two primarily involved in a situation.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6967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8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Marketplace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>
                          <a:latin typeface="+mj-lt"/>
                        </a:rPr>
                        <a:t>A space where products are bought and sold.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227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E-Commerce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065487" y="641225"/>
            <a:ext cx="6969347" cy="73350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E-commerce is the activity of electronically buying or selling of products on online services or over the Internet. 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46560"/>
              </p:ext>
            </p:extLst>
          </p:nvPr>
        </p:nvGraphicFramePr>
        <p:xfrm>
          <a:off x="5065487" y="1534269"/>
          <a:ext cx="6990946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9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What do you think is meant by the following terms?</a:t>
                      </a:r>
                    </a:p>
                    <a:p>
                      <a:pPr marL="914400" lvl="1" indent="-457200" algn="l">
                        <a:buFont typeface="+mj-lt"/>
                        <a:buAutoNum type="alphaLcParenR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B2B (Business to Business) selling.</a:t>
                      </a:r>
                    </a:p>
                    <a:p>
                      <a:pPr marL="914400" lvl="1" indent="-457200" algn="l">
                        <a:buFont typeface="+mj-lt"/>
                        <a:buAutoNum type="alphaLcParenR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B2C (Business to Consumer) selling.</a:t>
                      </a:r>
                    </a:p>
                    <a:p>
                      <a:pPr marL="914400" lvl="1" indent="-457200" algn="l">
                        <a:buFont typeface="+mj-lt"/>
                        <a:buAutoNum type="alphaLcParenR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C2C (Consumer to Consumer) selling. </a:t>
                      </a:r>
                    </a:p>
                    <a:p>
                      <a:pPr marL="457200" lvl="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With the person next to you, think of businesses that would fall into each of these categories?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281372" y="1265838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3210"/>
              </p:ext>
            </p:extLst>
          </p:nvPr>
        </p:nvGraphicFramePr>
        <p:xfrm>
          <a:off x="5065487" y="3951252"/>
          <a:ext cx="6990946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909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(B2B) Businesses selling services and products to other businesses, (B2C) Businesses selling services and products to consumers and (C2C) This is when a consumer sells to another consumer.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B2B: A supplier might sell parts for manufacturing that need to be assembled. (e.g. A garage ordering a part to change on a car), B2C (e.g. Amazon) and C2C (e.g. eBay, </a:t>
                      </a:r>
                      <a:r>
                        <a:rPr lang="en-GB" sz="2000" b="0" dirty="0" err="1">
                          <a:latin typeface="Tw Cen MT" panose="020B0602020104020603" pitchFamily="34" charset="0"/>
                        </a:rPr>
                        <a:t>Shpock</a:t>
                      </a: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, </a:t>
                      </a:r>
                      <a:r>
                        <a:rPr lang="en-GB" sz="2000" b="0" dirty="0" err="1">
                          <a:latin typeface="Tw Cen MT" panose="020B0602020104020603" pitchFamily="34" charset="0"/>
                        </a:rPr>
                        <a:t>Vinted</a:t>
                      </a: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857" y="1164395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9882D25-C716-4E47-AC58-533BB904E6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07256"/>
              </p:ext>
            </p:extLst>
          </p:nvPr>
        </p:nvGraphicFramePr>
        <p:xfrm>
          <a:off x="171500" y="4161508"/>
          <a:ext cx="4702184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2184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EDI (Electronic Data Interchange)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Business will use EDI (Electronic Data Interchange) as part of it’s operation. This is a paperless electronic interchange of business documents between companies in a standard format.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7CA6235-B7B5-463F-B9CB-CB82EC32AE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500" y="641225"/>
            <a:ext cx="4690786" cy="33324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907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991" y="146385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Online shopping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4736893" y="641224"/>
            <a:ext cx="7297942" cy="103677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Online shopping is goods and service that can bought and sold using websites and apps accessed through the internet. You can purchase physical and non-physical goods.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527487"/>
              </p:ext>
            </p:extLst>
          </p:nvPr>
        </p:nvGraphicFramePr>
        <p:xfrm>
          <a:off x="4736891" y="1829498"/>
          <a:ext cx="7297942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7942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03965">
                <a:tc>
                  <a:txBody>
                    <a:bodyPr/>
                    <a:lstStyle/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Why do people opt to shop online?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 supermarkets make use of their online shopping facility?</a:t>
                      </a:r>
                    </a:p>
                    <a:p>
                      <a:pPr marL="457200" indent="-457200" algn="l">
                        <a:buFont typeface="+mj-lt"/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online shopping impact local high streets?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165175" y="1453042"/>
            <a:ext cx="537575" cy="487026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431119"/>
              </p:ext>
            </p:extLst>
          </p:nvPr>
        </p:nvGraphicFramePr>
        <p:xfrm>
          <a:off x="4736891" y="3383078"/>
          <a:ext cx="7297942" cy="3298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7942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You can buy products without leaving the house, it saves queuing up for products, especially during busy periods such as Christmas and a wide range of products which can be ordered for next day delivery if we decided to do so.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You can use their website to book a home delivery or a click and collect service.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Due to convenience and cost, shoppers will opt for online services meaning high street shops will be forced to close and unemployment may increase.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7258" y="1471884"/>
            <a:ext cx="537575" cy="487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891E253-4517-43EA-997E-5DC2415B14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550042"/>
              </p:ext>
            </p:extLst>
          </p:nvPr>
        </p:nvGraphicFramePr>
        <p:xfrm>
          <a:off x="157167" y="5944853"/>
          <a:ext cx="438485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4853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4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817794EF-8B08-4934-8E01-79A2598384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91" y="641224"/>
            <a:ext cx="4434623" cy="29564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1143C00E-A89D-4092-90CC-530885BB3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013" y="5576552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6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1356</Words>
  <Application>Microsoft Office PowerPoint</Application>
  <PresentationFormat>Widescreen</PresentationFormat>
  <Paragraphs>188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GCSE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2021-07-15T20:42:38Z</dcterms:modified>
</cp:coreProperties>
</file>